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F54F-E38D-4EA6-8BE6-041B1D4E68AE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FD926C4-EA26-4235-940B-97A2304B7EE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F54F-E38D-4EA6-8BE6-041B1D4E68AE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26C4-EA26-4235-940B-97A2304B7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F54F-E38D-4EA6-8BE6-041B1D4E68AE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26C4-EA26-4235-940B-97A2304B7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F54F-E38D-4EA6-8BE6-041B1D4E68AE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26C4-EA26-4235-940B-97A2304B7EE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F54F-E38D-4EA6-8BE6-041B1D4E68AE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D926C4-EA26-4235-940B-97A2304B7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F54F-E38D-4EA6-8BE6-041B1D4E68AE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26C4-EA26-4235-940B-97A2304B7EE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F54F-E38D-4EA6-8BE6-041B1D4E68AE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26C4-EA26-4235-940B-97A2304B7EE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F54F-E38D-4EA6-8BE6-041B1D4E68AE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26C4-EA26-4235-940B-97A2304B7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F54F-E38D-4EA6-8BE6-041B1D4E68AE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26C4-EA26-4235-940B-97A2304B7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F54F-E38D-4EA6-8BE6-041B1D4E68AE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26C4-EA26-4235-940B-97A2304B7EE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F54F-E38D-4EA6-8BE6-041B1D4E68AE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D926C4-EA26-4235-940B-97A2304B7EE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D7F54F-E38D-4EA6-8BE6-041B1D4E68AE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D926C4-EA26-4235-940B-97A2304B7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echenyi2020.hu/" TargetMode="External"/><Relationship Id="rId2" Type="http://schemas.openxmlformats.org/officeDocument/2006/relationships/hyperlink" Target="http://www.pafi.h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orvegalap.hu/" TargetMode="External"/><Relationship Id="rId5" Type="http://schemas.openxmlformats.org/officeDocument/2006/relationships/hyperlink" Target="http://www.emet.gov.hu/" TargetMode="External"/><Relationship Id="rId4" Type="http://schemas.openxmlformats.org/officeDocument/2006/relationships/hyperlink" Target="http://www.tka.h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Pályázz okosan, pályázati kisokos</a:t>
            </a:r>
            <a:endParaRPr lang="hu-HU" dirty="0"/>
          </a:p>
        </p:txBody>
      </p:sp>
      <p:sp>
        <p:nvSpPr>
          <p:cNvPr id="6" name="Alcím 2"/>
          <p:cNvSpPr txBox="1">
            <a:spLocks/>
          </p:cNvSpPr>
          <p:nvPr/>
        </p:nvSpPr>
        <p:spPr>
          <a:xfrm>
            <a:off x="1331640" y="3284984"/>
            <a:ext cx="64008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hu-H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Agria</a:t>
            </a:r>
            <a:r>
              <a:rPr kumimoji="0" lang="hu-H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TISZK Nonprofit Kft.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hu-H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Ringert</a:t>
            </a:r>
            <a:r>
              <a:rPr kumimoji="0" lang="hu-H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Csaba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hu-H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agriatiszk</a:t>
            </a:r>
            <a:r>
              <a:rPr kumimoji="0" lang="hu-H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hu-H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agriatiszk.hu</a:t>
            </a:r>
            <a:endParaRPr kumimoji="0" lang="hu-HU" sz="2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cs typeface="Arial" pitchFamily="34" charset="0"/>
              </a:rPr>
              <a:t>Pályázati ötletek</a:t>
            </a:r>
            <a:endParaRPr lang="hu-HU" dirty="0"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b="1" dirty="0" smtClean="0">
                <a:latin typeface="Arial" pitchFamily="34" charset="0"/>
                <a:cs typeface="Arial" pitchFamily="34" charset="0"/>
              </a:rPr>
              <a:t>Tudjuk hogy mit akarunk csinálni?</a:t>
            </a:r>
          </a:p>
          <a:p>
            <a:r>
              <a:rPr lang="hu-HU" b="1" dirty="0" smtClean="0">
                <a:latin typeface="Arial" pitchFamily="34" charset="0"/>
                <a:cs typeface="Arial" pitchFamily="34" charset="0"/>
              </a:rPr>
              <a:t>Két módszer:</a:t>
            </a:r>
          </a:p>
          <a:p>
            <a:pPr marL="777240" lvl="1" indent="-457200">
              <a:buFont typeface="+mj-lt"/>
              <a:buAutoNum type="arabicPeriod"/>
            </a:pPr>
            <a:r>
              <a:rPr lang="hu-HU" dirty="0" smtClean="0">
                <a:latin typeface="Arial" pitchFamily="34" charset="0"/>
                <a:cs typeface="Arial" pitchFamily="34" charset="0"/>
              </a:rPr>
              <a:t>Meglévő ötletünkhöz keresünk pályázatot.</a:t>
            </a:r>
          </a:p>
          <a:p>
            <a:pPr marL="777240" lvl="1" indent="-457200">
              <a:buFont typeface="+mj-lt"/>
              <a:buAutoNum type="arabicPeriod"/>
            </a:pPr>
            <a:r>
              <a:rPr lang="hu-HU" dirty="0" smtClean="0">
                <a:latin typeface="Arial" pitchFamily="34" charset="0"/>
                <a:cs typeface="Arial" pitchFamily="34" charset="0"/>
              </a:rPr>
              <a:t>Pályázathoz készítjük a programot (lehet hogy volt előtte ötletünk, de azt át kell szabni, vagy nem volt és most találjuk ki).</a:t>
            </a:r>
          </a:p>
          <a:p>
            <a:r>
              <a:rPr lang="hu-HU" b="1" dirty="0" smtClean="0">
                <a:latin typeface="Arial" pitchFamily="34" charset="0"/>
                <a:cs typeface="Arial" pitchFamily="34" charset="0"/>
              </a:rPr>
              <a:t>Melyik a jobb megoldás?</a:t>
            </a:r>
          </a:p>
          <a:p>
            <a:pPr marL="777240" lvl="1" indent="-457200">
              <a:buFont typeface="+mj-lt"/>
              <a:buAutoNum type="arabicPeriod"/>
            </a:pPr>
            <a:r>
              <a:rPr lang="hu-HU" dirty="0" smtClean="0">
                <a:latin typeface="Arial" pitchFamily="34" charset="0"/>
                <a:cs typeface="Arial" pitchFamily="34" charset="0"/>
              </a:rPr>
              <a:t>Előnye: tényleges igényekre alapozva sokkal gyorsabb és precízebb a pályázatírás. Hátránya: előzetesen befektetett sok munka, ami nem biztos hogy megtérül.</a:t>
            </a:r>
          </a:p>
          <a:p>
            <a:pPr marL="777240" lvl="1" indent="-457200">
              <a:buFont typeface="+mj-lt"/>
              <a:buAutoNum type="arabicPeriod"/>
            </a:pPr>
            <a:r>
              <a:rPr lang="hu-HU" dirty="0" smtClean="0">
                <a:latin typeface="Arial" pitchFamily="34" charset="0"/>
                <a:cs typeface="Arial" pitchFamily="34" charset="0"/>
              </a:rPr>
              <a:t>Előnye: lehet, ha sikerül egy számunkra is hasznos programot összerakni. Hátránya: „dömping” munkával készül a pályázat, ami sokszor nem igazodik teljes mértékben a céljainkhoz. Nagy a hibalehetőség!</a:t>
            </a:r>
          </a:p>
          <a:p>
            <a:endParaRPr lang="hu-H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cs typeface="Arial" pitchFamily="34" charset="0"/>
              </a:rPr>
              <a:t>Pályázati ötletek</a:t>
            </a:r>
            <a:endParaRPr lang="hu-HU" dirty="0"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>
                <a:latin typeface="Arial" pitchFamily="34" charset="0"/>
                <a:cs typeface="Arial" pitchFamily="34" charset="0"/>
              </a:rPr>
              <a:t>Hol találunk pályázatokat?</a:t>
            </a:r>
          </a:p>
          <a:p>
            <a:r>
              <a:rPr lang="hu-HU" dirty="0" smtClean="0">
                <a:latin typeface="Arial" pitchFamily="34" charset="0"/>
                <a:cs typeface="Arial" pitchFamily="34" charset="0"/>
              </a:rPr>
              <a:t>Pályázatfigyelő oldalak pl.: </a:t>
            </a:r>
            <a:r>
              <a:rPr lang="hu-HU" dirty="0" err="1" smtClean="0">
                <a:latin typeface="Arial" pitchFamily="34" charset="0"/>
                <a:cs typeface="Arial" pitchFamily="34" charset="0"/>
                <a:hlinkClick r:id="rId2"/>
              </a:rPr>
              <a:t>www.pafi.hu</a:t>
            </a:r>
            <a:endParaRPr lang="hu-HU" dirty="0" smtClean="0">
              <a:latin typeface="Arial" pitchFamily="34" charset="0"/>
              <a:cs typeface="Arial" pitchFamily="34" charset="0"/>
            </a:endParaRPr>
          </a:p>
          <a:p>
            <a:r>
              <a:rPr lang="hu-HU" dirty="0" smtClean="0">
                <a:latin typeface="Arial" pitchFamily="34" charset="0"/>
                <a:cs typeface="Arial" pitchFamily="34" charset="0"/>
              </a:rPr>
              <a:t>Pályázatkezelői oldalak: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>
                <a:latin typeface="Arial" pitchFamily="34" charset="0"/>
                <a:cs typeface="Arial" pitchFamily="34" charset="0"/>
              </a:rPr>
              <a:t>Széchenyi 2020: </a:t>
            </a:r>
            <a:r>
              <a:rPr lang="hu-HU" dirty="0" smtClean="0">
                <a:latin typeface="Arial" pitchFamily="34" charset="0"/>
                <a:cs typeface="Arial" pitchFamily="34" charset="0"/>
                <a:hlinkClick r:id="rId3"/>
              </a:rPr>
              <a:t>http://www.szechenyi2020.hu</a:t>
            </a:r>
            <a:endParaRPr lang="hu-HU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hu-HU" dirty="0" smtClean="0">
                <a:latin typeface="Arial" pitchFamily="34" charset="0"/>
                <a:cs typeface="Arial" pitchFamily="34" charset="0"/>
              </a:rPr>
              <a:t>Tempus Közalapítvány: </a:t>
            </a:r>
            <a:r>
              <a:rPr lang="hu-HU" dirty="0" smtClean="0">
                <a:latin typeface="Arial" pitchFamily="34" charset="0"/>
                <a:cs typeface="Arial" pitchFamily="34" charset="0"/>
                <a:hlinkClick r:id="rId4"/>
              </a:rPr>
              <a:t>http://www.tka.hu</a:t>
            </a:r>
            <a:endParaRPr lang="hu-HU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hu-HU" dirty="0" smtClean="0">
                <a:latin typeface="Arial" pitchFamily="34" charset="0"/>
                <a:cs typeface="Arial" pitchFamily="34" charset="0"/>
              </a:rPr>
              <a:t>Emberi Erőforrás Támogatáskezelő: </a:t>
            </a:r>
            <a:r>
              <a:rPr lang="hu-HU" dirty="0" smtClean="0">
                <a:latin typeface="Arial" pitchFamily="34" charset="0"/>
                <a:cs typeface="Arial" pitchFamily="34" charset="0"/>
                <a:hlinkClick r:id="rId5"/>
              </a:rPr>
              <a:t>http://www.emet.gov.hu</a:t>
            </a:r>
            <a:endParaRPr lang="hu-HU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hu-HU" dirty="0" smtClean="0">
                <a:latin typeface="Arial" pitchFamily="34" charset="0"/>
                <a:cs typeface="Arial" pitchFamily="34" charset="0"/>
              </a:rPr>
              <a:t>Norvég Alap, EGT Alap: </a:t>
            </a:r>
            <a:r>
              <a:rPr lang="hu-HU" dirty="0" smtClean="0">
                <a:latin typeface="Arial" pitchFamily="34" charset="0"/>
                <a:cs typeface="Arial" pitchFamily="34" charset="0"/>
                <a:hlinkClick r:id="rId6"/>
              </a:rPr>
              <a:t>http://www.norvegalap.hu</a:t>
            </a:r>
            <a:endParaRPr lang="hu-HU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hu-HU" dirty="0" smtClean="0">
                <a:latin typeface="Arial" pitchFamily="34" charset="0"/>
                <a:cs typeface="Arial" pitchFamily="34" charset="0"/>
              </a:rPr>
              <a:t>kormányzati oldalak, civil szervezetek oldalai, stb.</a:t>
            </a:r>
          </a:p>
          <a:p>
            <a:endParaRPr lang="hu-HU" dirty="0" smtClean="0">
              <a:latin typeface="Arial" pitchFamily="34" charset="0"/>
              <a:cs typeface="Arial" pitchFamily="34" charset="0"/>
            </a:endParaRPr>
          </a:p>
          <a:p>
            <a:endParaRPr lang="hu-H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Pályázatírás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b="1" dirty="0" smtClean="0">
                <a:latin typeface="Arial" pitchFamily="34" charset="0"/>
                <a:cs typeface="Arial" pitchFamily="34" charset="0"/>
              </a:rPr>
              <a:t>Ki készítse el a pályázatot?</a:t>
            </a:r>
          </a:p>
          <a:p>
            <a:r>
              <a:rPr lang="hu-HU" b="1" dirty="0" smtClean="0">
                <a:latin typeface="Arial" pitchFamily="34" charset="0"/>
                <a:cs typeface="Arial" pitchFamily="34" charset="0"/>
              </a:rPr>
              <a:t>Pályázatíró?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>
                <a:latin typeface="Arial" pitchFamily="34" charset="0"/>
                <a:cs typeface="Arial" pitchFamily="34" charset="0"/>
              </a:rPr>
              <a:t>Előnye: Gyakorlat  a pályázatírás terén. Ismeri, érti a pályázatírás nyelvezetet.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>
                <a:latin typeface="Arial" pitchFamily="34" charset="0"/>
                <a:cs typeface="Arial" pitchFamily="34" charset="0"/>
              </a:rPr>
              <a:t>Hátránya: Kedvelt témák esetén „tömeges” megbízást vállal, ezért sablonosak lesznek az elkészülő pályázatok, ami az értékelésnél hátrányos lehet. Túlvállalás!</a:t>
            </a:r>
          </a:p>
          <a:p>
            <a:r>
              <a:rPr lang="hu-HU" b="1" dirty="0" smtClean="0">
                <a:latin typeface="Arial" pitchFamily="34" charset="0"/>
                <a:cs typeface="Arial" pitchFamily="34" charset="0"/>
              </a:rPr>
              <a:t>Pályázó: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>
                <a:latin typeface="Arial" pitchFamily="34" charset="0"/>
                <a:cs typeface="Arial" pitchFamily="34" charset="0"/>
              </a:rPr>
              <a:t>Előnye: Biztosan azt írjuk le amit meg szeretnénk és meg is tudunk valósítani!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>
                <a:latin typeface="Arial" pitchFamily="34" charset="0"/>
                <a:cs typeface="Arial" pitchFamily="34" charset="0"/>
              </a:rPr>
              <a:t>Hátránya: Nincs gyakorlata, nem ismeri az eljárásrendet. Nem ismeri az értékelés szempontokat.</a:t>
            </a:r>
          </a:p>
          <a:p>
            <a:pPr lvl="1">
              <a:buFont typeface="Wingdings" pitchFamily="2" charset="2"/>
              <a:buChar char="§"/>
            </a:pPr>
            <a:endParaRPr lang="hu-H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Megvalósítás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Menedzsment szükségessége (szakmai vezető, pénzügyi szakember)</a:t>
            </a:r>
          </a:p>
          <a:p>
            <a:r>
              <a:rPr lang="hu-HU" dirty="0" smtClean="0">
                <a:latin typeface="Arial" pitchFamily="34" charset="0"/>
                <a:cs typeface="Arial" pitchFamily="34" charset="0"/>
              </a:rPr>
              <a:t>Bármit teszünk, előtte gondoljuk át a teljes folyamatot, mit szeretnénk elérni, hogyan fog történni, hogyan fogjuk dokumentálni, elszámolni, stb.</a:t>
            </a:r>
          </a:p>
          <a:p>
            <a:r>
              <a:rPr lang="hu-HU" dirty="0" smtClean="0">
                <a:latin typeface="Arial" pitchFamily="34" charset="0"/>
                <a:cs typeface="Arial" pitchFamily="34" charset="0"/>
              </a:rPr>
              <a:t>Olvassuk el a segédleteket! Minden le van írva! Kérdezzük meg a kapcsolattartónkat, pályázatkezelőt, stb.!</a:t>
            </a:r>
          </a:p>
          <a:p>
            <a:r>
              <a:rPr lang="hu-HU" dirty="0" smtClean="0">
                <a:latin typeface="Arial" pitchFamily="34" charset="0"/>
                <a:cs typeface="Arial" pitchFamily="34" charset="0"/>
              </a:rPr>
              <a:t>Likviditás! Meddig bírjuk finanszírozni a pályázatunkat?</a:t>
            </a:r>
          </a:p>
          <a:p>
            <a:r>
              <a:rPr lang="hu-HU" dirty="0" smtClean="0">
                <a:latin typeface="Arial" pitchFamily="34" charset="0"/>
                <a:cs typeface="Arial" pitchFamily="34" charset="0"/>
              </a:rPr>
              <a:t>Indikátorok teljesítése</a:t>
            </a:r>
          </a:p>
          <a:p>
            <a:r>
              <a:rPr lang="hu-HU" dirty="0" smtClean="0">
                <a:latin typeface="Arial" pitchFamily="34" charset="0"/>
                <a:cs typeface="Arial" pitchFamily="34" charset="0"/>
              </a:rPr>
              <a:t>Kötelező tájékoztatás és nyilvánosság</a:t>
            </a:r>
          </a:p>
          <a:p>
            <a:r>
              <a:rPr lang="hu-HU" dirty="0" smtClean="0">
                <a:latin typeface="Arial" pitchFamily="34" charset="0"/>
                <a:cs typeface="Arial" pitchFamily="34" charset="0"/>
              </a:rPr>
              <a:t>Horizontális szempontok (esélyegyenlőség, fenntarthatóság)</a:t>
            </a:r>
          </a:p>
          <a:p>
            <a:r>
              <a:rPr lang="hu-HU" dirty="0" smtClean="0">
                <a:latin typeface="Arial" pitchFamily="34" charset="0"/>
                <a:cs typeface="Arial" pitchFamily="34" charset="0"/>
              </a:rPr>
              <a:t>Zárás, fenntartás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err="1" smtClean="0"/>
              <a:t>Agria</a:t>
            </a:r>
            <a:r>
              <a:rPr lang="hu-HU" b="1" dirty="0" smtClean="0"/>
              <a:t> TISZK Nonprofit Kft.</a:t>
            </a:r>
          </a:p>
          <a:p>
            <a:r>
              <a:rPr lang="hu-HU" b="1" dirty="0" err="1" smtClean="0"/>
              <a:t>Ringert</a:t>
            </a:r>
            <a:r>
              <a:rPr lang="hu-HU" b="1" dirty="0" smtClean="0"/>
              <a:t> Csaba</a:t>
            </a:r>
          </a:p>
          <a:p>
            <a:r>
              <a:rPr lang="hu-HU" b="1" dirty="0" err="1" smtClean="0"/>
              <a:t>agriatiszk</a:t>
            </a:r>
            <a:r>
              <a:rPr lang="hu-HU" b="1" dirty="0" smtClean="0"/>
              <a:t>@</a:t>
            </a:r>
            <a:r>
              <a:rPr lang="hu-HU" b="1" dirty="0" err="1" smtClean="0"/>
              <a:t>agriatiszk.hu</a:t>
            </a:r>
            <a:endParaRPr lang="hu-HU" b="1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Sikeres pályázást kívánok!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344</Words>
  <Application>Microsoft Office PowerPoint</Application>
  <PresentationFormat>Diavetítés a képernyőre (4:3 oldalarány)</PresentationFormat>
  <Paragraphs>42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Részvény</vt:lpstr>
      <vt:lpstr>Pályázz okosan, pályázati kisokos</vt:lpstr>
      <vt:lpstr>Pályázati ötletek</vt:lpstr>
      <vt:lpstr>Pályázati ötletek</vt:lpstr>
      <vt:lpstr>Pályázatírás</vt:lpstr>
      <vt:lpstr>Megvalósítás</vt:lpstr>
      <vt:lpstr>Sikeres pályázást kívánok!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Pályázz okosan, pályázati kisokos</dc:title>
  <dc:creator>Csabi</dc:creator>
  <cp:lastModifiedBy>Csabi</cp:lastModifiedBy>
  <cp:revision>6</cp:revision>
  <dcterms:created xsi:type="dcterms:W3CDTF">2014-02-19T06:51:05Z</dcterms:created>
  <dcterms:modified xsi:type="dcterms:W3CDTF">2014-02-19T07:37:31Z</dcterms:modified>
</cp:coreProperties>
</file>