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3" r:id="rId6"/>
    <p:sldId id="265" r:id="rId7"/>
    <p:sldId id="266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4" d="100"/>
          <a:sy n="64" d="100"/>
        </p:scale>
        <p:origin x="-3488" y="-9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2053"/>
            <a:ext cx="6048672" cy="1266708"/>
          </a:xfrm>
        </p:spPr>
        <p:txBody>
          <a:bodyPr>
            <a:normAutofit/>
          </a:bodyPr>
          <a:lstStyle>
            <a:lvl1pPr algn="l">
              <a:defRPr sz="32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610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39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5959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82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278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176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1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8619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2073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1520" y="0"/>
            <a:ext cx="6048672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407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2400" dirty="0" err="1" smtClean="0">
                <a:latin typeface="Times New Roman" charset="0"/>
                <a:cs typeface="Times New Roman" charset="0"/>
              </a:rPr>
              <a:t>Civil</a:t>
            </a:r>
            <a:r>
              <a:rPr lang="hu-HU" sz="24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 smtClean="0">
                <a:latin typeface="Times New Roman" charset="0"/>
                <a:cs typeface="Times New Roman" charset="0"/>
              </a:rPr>
              <a:t>forrásteremtés</a:t>
            </a:r>
            <a:r>
              <a:rPr lang="hu-HU" sz="2400" dirty="0" smtClean="0">
                <a:latin typeface="Times New Roman" charset="0"/>
                <a:cs typeface="Times New Roman" charset="0"/>
              </a:rPr>
              <a:t> 2014-2020</a:t>
            </a:r>
            <a:endParaRPr lang="hu-HU" sz="2400" dirty="0">
              <a:latin typeface="Californian FB" pitchFamily="18" charset="0"/>
              <a:ea typeface="SimSun" pitchFamily="2" charset="-122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31840" y="6242447"/>
            <a:ext cx="29523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 smtClean="0">
                <a:latin typeface="Verdana" pitchFamily="34" charset="0"/>
              </a:rPr>
              <a:t>Széchenyi Programirodák létrehozása, működtetése </a:t>
            </a:r>
          </a:p>
          <a:p>
            <a:r>
              <a:rPr lang="hu-HU" sz="800" dirty="0" smtClean="0">
                <a:latin typeface="Verdana" pitchFamily="34" charset="0"/>
              </a:rPr>
              <a:t>                   VOP-2.1.4-11-2011-0001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47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GINOP-ban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268760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20000"/>
              </a:spcBef>
              <a:buFont typeface="Wingdings" charset="0"/>
              <a:buChar char="ü"/>
            </a:pPr>
            <a:r>
              <a:rPr lang="hu-HU" sz="2000" b="1" dirty="0">
                <a:latin typeface="Times New Roman" charset="0"/>
                <a:cs typeface="Times New Roman" charset="0"/>
              </a:rPr>
              <a:t>3.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000" b="1" dirty="0">
                <a:latin typeface="Times New Roman" charset="0"/>
                <a:cs typeface="Times New Roman" charset="0"/>
              </a:rPr>
              <a:t>: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Infokommunikációs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fejlesztéseknél</a:t>
            </a:r>
            <a:r>
              <a:rPr lang="hu-HU" sz="2000" b="1" dirty="0">
                <a:latin typeface="Times New Roman" charset="0"/>
                <a:cs typeface="Times New Roman" charset="0"/>
              </a:rPr>
              <a:t>,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Infokommunikációs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ismeretek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készségek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000" b="1" dirty="0">
                <a:latin typeface="Times New Roman" charset="0"/>
                <a:cs typeface="Times New Roman" charset="0"/>
              </a:rPr>
              <a:t> „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Online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oktatási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,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képzési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formák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elterjedésének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elősegítése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,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közoktatás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internet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szolgáltató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kapcsolatának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erősítése</a:t>
            </a:r>
            <a:r>
              <a:rPr lang="ja-JP" altLang="hu-HU" sz="2000" b="1" dirty="0">
                <a:latin typeface="Times New Roman" charset="0"/>
                <a:cs typeface="Times New Roman" charset="0"/>
              </a:rPr>
              <a:t>”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dirty="0" err="1">
                <a:latin typeface="Times New Roman" charset="0"/>
                <a:cs typeface="Times New Roman" charset="0"/>
              </a:rPr>
              <a:t>Kreatív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terek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létrehozása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köznevelési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intézményekben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annak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révén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kreatív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gazdaság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az</a:t>
            </a:r>
            <a:r>
              <a:rPr lang="hu-HU" sz="2000" dirty="0">
                <a:latin typeface="Times New Roman" charset="0"/>
                <a:cs typeface="Times New Roman" charset="0"/>
              </a:rPr>
              <a:t> IT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szektor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humán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erőforrásának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biztosítása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e-Magyarország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Pontok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iskolák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kapcsolatának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erősítése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köznevelési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intézmények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infokommunikációs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együttműködési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humán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hálózatainak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kialakítása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informatikai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oktatók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e-Tanácsadók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együttműködése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intergenerációs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programokban</a:t>
            </a:r>
            <a:r>
              <a:rPr lang="hu-HU" sz="2000" dirty="0">
                <a:latin typeface="Times New Roman" charset="0"/>
                <a:cs typeface="Times New Roman" charset="0"/>
              </a:rPr>
              <a:t>. </a:t>
            </a:r>
            <a:r>
              <a:rPr lang="hu-HU" sz="2000" dirty="0" err="1">
                <a:latin typeface="Times New Roman" charset="0"/>
                <a:cs typeface="Times New Roman" charset="0"/>
              </a:rPr>
              <a:t>Cél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internet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pontok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egész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életen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át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tartó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tanulásban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játszott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szerepének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erősítése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hátrányos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helyzetű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tanulók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informatikai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vagy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más</a:t>
            </a:r>
            <a:r>
              <a:rPr lang="hu-HU" sz="2000" dirty="0">
                <a:latin typeface="Times New Roman" charset="0"/>
                <a:cs typeface="Times New Roman" charset="0"/>
              </a:rPr>
              <a:t> IKT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alapú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munkaerő-piaci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pályára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lépésének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segítése</a:t>
            </a:r>
            <a:r>
              <a:rPr lang="hu-HU" sz="2000" dirty="0">
                <a:latin typeface="Times New Roman" charset="0"/>
                <a:cs typeface="Times New Roman" charset="0"/>
              </a:rPr>
              <a:t>.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Ezek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mellett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szükséges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már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elkészült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digitális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tananyagok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adaptálásának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országos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támogatása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hátrányos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helyzetű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gyerekek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informatikai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pályára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lépésének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segítése</a:t>
            </a:r>
            <a:r>
              <a:rPr lang="hu-HU" sz="2000" dirty="0">
                <a:latin typeface="Times New Roman" charset="0"/>
                <a:cs typeface="Times New Roman" charset="0"/>
              </a:rPr>
              <a:t>. </a:t>
            </a:r>
            <a:endParaRPr lang="hu-HU" sz="20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7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GINOP-ban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139142"/>
            <a:ext cx="8352928" cy="422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200" dirty="0">
              <a:latin typeface="Times New Roman" charset="0"/>
              <a:cs typeface="Times New Roman" charset="0"/>
            </a:endParaRPr>
          </a:p>
          <a:p>
            <a:pPr algn="just" eaLnBrk="0" hangingPunct="0">
              <a:spcBef>
                <a:spcPct val="20000"/>
              </a:spcBef>
              <a:buFont typeface="Wingdings" charset="0"/>
              <a:buChar char="ü"/>
            </a:pPr>
            <a:r>
              <a:rPr lang="hu-HU" sz="2200" b="1" dirty="0">
                <a:latin typeface="Times New Roman" charset="0"/>
                <a:cs typeface="Times New Roman" charset="0"/>
              </a:rPr>
              <a:t>3.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200" b="1" dirty="0">
                <a:latin typeface="Times New Roman" charset="0"/>
                <a:cs typeface="Times New Roman" charset="0"/>
              </a:rPr>
              <a:t>: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Infokommunikációs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fejlesztéseknél</a:t>
            </a:r>
            <a:r>
              <a:rPr lang="hu-HU" sz="2200" b="1" dirty="0">
                <a:latin typeface="Times New Roman" charset="0"/>
                <a:cs typeface="Times New Roman" charset="0"/>
              </a:rPr>
              <a:t>,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Infokommunikációs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ismeretek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készségek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200" b="1" dirty="0">
                <a:latin typeface="Times New Roman" charset="0"/>
                <a:cs typeface="Times New Roman" charset="0"/>
              </a:rPr>
              <a:t> „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Állampolgárok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életminőségének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b="1" dirty="0">
                <a:latin typeface="Times New Roman" charset="0"/>
                <a:cs typeface="Times New Roman" charset="0"/>
              </a:rPr>
              <a:t> IKT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segítségével</a:t>
            </a:r>
            <a:r>
              <a:rPr lang="ja-JP" altLang="hu-HU" sz="2200" b="1" dirty="0">
                <a:latin typeface="Times New Roman" charset="0"/>
                <a:cs typeface="Times New Roman" charset="0"/>
              </a:rPr>
              <a:t>”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2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200" dirty="0" err="1">
                <a:latin typeface="Times New Roman" charset="0"/>
                <a:cs typeface="Times New Roman" charset="0"/>
              </a:rPr>
              <a:t>Mind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lakosság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életminőségének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mind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digitális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gazdaság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növekedése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érdekében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állampolgárok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számára</a:t>
            </a:r>
            <a:r>
              <a:rPr lang="hu-HU" sz="2200" dirty="0">
                <a:latin typeface="Times New Roman" charset="0"/>
                <a:cs typeface="Times New Roman" charset="0"/>
              </a:rPr>
              <a:t> IKT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alkalmazások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eszközök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bemutatása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Mindennapi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életben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használható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innovációk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elterjesztése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piacra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jutásának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elősegítése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felelős</a:t>
            </a:r>
            <a:r>
              <a:rPr lang="hu-HU" sz="2200" dirty="0">
                <a:latin typeface="Times New Roman" charset="0"/>
                <a:cs typeface="Times New Roman" charset="0"/>
              </a:rPr>
              <a:t> IKT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használó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gondolkodásmód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kialakítása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E-kereskedelmet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piaci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e-szolgáltatásokat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népszerűsítő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kampányok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e-aláírás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e-számla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e-fizetés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terjesztése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endParaRPr lang="hu-HU" sz="22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9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GINOP-ban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213285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20000"/>
              </a:spcBef>
              <a:buFont typeface="Wingdings" charset="0"/>
              <a:buChar char="ü"/>
            </a:pPr>
            <a:r>
              <a:rPr lang="hu-HU" sz="2400" b="1" dirty="0">
                <a:latin typeface="Times New Roman" charset="0"/>
                <a:cs typeface="Times New Roman" charset="0"/>
              </a:rPr>
              <a:t>5.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400" b="1" dirty="0">
                <a:latin typeface="Times New Roman" charset="0"/>
                <a:cs typeface="Times New Roman" charset="0"/>
              </a:rPr>
              <a:t>: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Foglalkoztatás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ösztönzése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vállalati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alkalmazkodóképesség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fejlesztésénél</a:t>
            </a:r>
            <a:r>
              <a:rPr lang="hu-HU" sz="2400" b="1" dirty="0">
                <a:latin typeface="Times New Roman" charset="0"/>
                <a:cs typeface="Times New Roman" charset="0"/>
              </a:rPr>
              <a:t>,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Szociális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gazdaság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non-profit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foglalkoztatási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támogatása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400" b="1" dirty="0">
                <a:latin typeface="Times New Roman" charset="0"/>
                <a:cs typeface="Times New Roman" charset="0"/>
              </a:rPr>
              <a:t> „A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szociális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gazdaság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400" b="1" dirty="0">
                <a:latin typeface="Times New Roman" charset="0"/>
                <a:cs typeface="Times New Roman" charset="0"/>
              </a:rPr>
              <a:t>,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vállalkozások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támogatása</a:t>
            </a:r>
            <a:r>
              <a:rPr lang="ja-JP" altLang="hu-HU" sz="2400" b="1" dirty="0">
                <a:latin typeface="Times New Roman" charset="0"/>
                <a:cs typeface="Times New Roman" charset="0"/>
              </a:rPr>
              <a:t>”</a:t>
            </a:r>
            <a:r>
              <a:rPr lang="hu-HU" sz="2400" b="1" dirty="0">
                <a:latin typeface="Times New Roman" charset="0"/>
                <a:cs typeface="Times New Roman" charset="0"/>
              </a:rPr>
              <a:t> </a:t>
            </a:r>
            <a:r>
              <a:rPr lang="hu-HU" sz="24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400" b="1" dirty="0"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hu-HU" sz="2400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vállalkozások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ösztönzése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támogatása</a:t>
            </a:r>
            <a:endParaRPr lang="hu-HU" sz="2400" dirty="0"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hu-HU" sz="2400" dirty="0">
                <a:latin typeface="Times New Roman" charset="0"/>
                <a:cs typeface="Times New Roman" charset="0"/>
              </a:rPr>
              <a:t>„</a:t>
            </a:r>
            <a:r>
              <a:rPr lang="hu-HU" sz="2400" dirty="0" err="1">
                <a:latin typeface="Times New Roman" charset="0"/>
                <a:cs typeface="Times New Roman" charset="0"/>
              </a:rPr>
              <a:t>Tranzit</a:t>
            </a:r>
            <a:r>
              <a:rPr lang="ja-JP" altLang="hu-HU" sz="2400" dirty="0">
                <a:latin typeface="Times New Roman" charset="0"/>
                <a:cs typeface="Times New Roman" charset="0"/>
              </a:rPr>
              <a:t>”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foglalkoztatás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a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hátrányos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helyzetűek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számára</a:t>
            </a:r>
            <a:endParaRPr lang="hu-HU" sz="2400" dirty="0"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hu-HU" sz="2400" dirty="0" err="1">
                <a:latin typeface="Times New Roman" charset="0"/>
                <a:cs typeface="Times New Roman" charset="0"/>
              </a:rPr>
              <a:t>Nem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állami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komplex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foglalkoztatási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r>
              <a:rPr lang="hu-HU" sz="2400" dirty="0" err="1">
                <a:latin typeface="Times New Roman" charset="0"/>
                <a:cs typeface="Times New Roman" charset="0"/>
              </a:rPr>
              <a:t>programjai</a:t>
            </a:r>
            <a:r>
              <a:rPr lang="hu-HU" sz="2400" dirty="0">
                <a:latin typeface="Times New Roman" charset="0"/>
                <a:cs typeface="Times New Roman" charset="0"/>
              </a:rPr>
              <a:t> </a:t>
            </a:r>
            <a:endParaRPr lang="hu-HU" sz="24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1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TOP-ban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8280920" cy="449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20000"/>
              </a:spcBef>
              <a:buFont typeface="Wingdings" charset="0"/>
              <a:buChar char="ü"/>
            </a:pPr>
            <a:r>
              <a:rPr lang="hu-HU" sz="2200" b="1" dirty="0">
                <a:latin typeface="Times New Roman" charset="0"/>
                <a:cs typeface="Times New Roman" charset="0"/>
              </a:rPr>
              <a:t>5.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200" b="1" dirty="0">
                <a:latin typeface="Times New Roman" charset="0"/>
                <a:cs typeface="Times New Roman" charset="0"/>
              </a:rPr>
              <a:t>: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szinten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irányított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várostérségi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200" b="1" dirty="0">
                <a:latin typeface="Times New Roman" charset="0"/>
                <a:cs typeface="Times New Roman" charset="0"/>
              </a:rPr>
              <a:t> (CLLD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típusú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200" b="1" dirty="0">
                <a:latin typeface="Times New Roman" charset="0"/>
                <a:cs typeface="Times New Roman" charset="0"/>
              </a:rPr>
              <a:t>)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200" b="1" dirty="0">
                <a:latin typeface="Times New Roman" charset="0"/>
                <a:cs typeface="Times New Roman" charset="0"/>
              </a:rPr>
              <a:t> „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szinten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irányított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gazdaságfejlesztés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ja-JP" altLang="hu-HU" sz="2200" b="1" dirty="0">
                <a:latin typeface="Times New Roman" charset="0"/>
                <a:cs typeface="Times New Roman" charset="0"/>
              </a:rPr>
              <a:t>”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2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200" dirty="0">
                <a:latin typeface="Times New Roman" charset="0"/>
                <a:cs typeface="Times New Roman" charset="0"/>
              </a:rPr>
              <a:t>A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gazdaságfejlesztési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kezdeményezések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együttműködések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akciók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valamint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vállalkozásfejlesztés</a:t>
            </a:r>
            <a:r>
              <a:rPr lang="hu-HU" sz="2200" dirty="0">
                <a:latin typeface="Times New Roman" charset="0"/>
                <a:cs typeface="Times New Roman" charset="0"/>
              </a:rPr>
              <a:t> (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kiemelten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mikro-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kis-vállalkozások</a:t>
            </a:r>
            <a:r>
              <a:rPr lang="hu-HU" sz="2200" dirty="0">
                <a:latin typeface="Times New Roman" charset="0"/>
                <a:cs typeface="Times New Roman" charset="0"/>
              </a:rPr>
              <a:t>)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programalapú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támogatása</a:t>
            </a:r>
            <a:r>
              <a:rPr lang="hu-HU" sz="2200" dirty="0">
                <a:latin typeface="Times New Roman" charset="0"/>
                <a:cs typeface="Times New Roman" charset="0"/>
              </a:rPr>
              <a:t>: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alternatív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gazdaság-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termék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piacfejlesztés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beruházás-ösztönzés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civil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szociális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gazdaságfejlesztés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város-vidék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termékláncok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kialakítása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valamint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termékek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népszerűsítése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piacok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újjászervezése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Kisléptékű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turisztikai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vonzerők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minőségének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valamint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rendezvények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fesztiválok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szervezése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térségi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energetikai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potenciál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fenntartható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hasznosítására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épülő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komplex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infrastruktúra-fejlesztési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foglalkoztatási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2200" dirty="0">
                <a:latin typeface="Times New Roman" charset="0"/>
                <a:cs typeface="Times New Roman" charset="0"/>
              </a:rPr>
              <a:t>.</a:t>
            </a:r>
            <a:endParaRPr lang="hu-HU" sz="22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6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412776"/>
            <a:ext cx="8280920" cy="422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20000"/>
              </a:spcBef>
              <a:buFont typeface="Wingdings" charset="0"/>
              <a:buChar char="ü"/>
            </a:pPr>
            <a:r>
              <a:rPr lang="hu-HU" sz="2200" b="1" dirty="0">
                <a:latin typeface="Times New Roman" charset="0"/>
                <a:cs typeface="Times New Roman" charset="0"/>
              </a:rPr>
              <a:t>5.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200" b="1" dirty="0">
                <a:latin typeface="Times New Roman" charset="0"/>
                <a:cs typeface="Times New Roman" charset="0"/>
              </a:rPr>
              <a:t>: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szinten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irányított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várostérségi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200" b="1" dirty="0">
                <a:latin typeface="Times New Roman" charset="0"/>
                <a:cs typeface="Times New Roman" charset="0"/>
              </a:rPr>
              <a:t> (CLLD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típusú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200" b="1" dirty="0">
                <a:latin typeface="Times New Roman" charset="0"/>
                <a:cs typeface="Times New Roman" charset="0"/>
              </a:rPr>
              <a:t>)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200" b="1" dirty="0">
                <a:latin typeface="Times New Roman" charset="0"/>
                <a:cs typeface="Times New Roman" charset="0"/>
              </a:rPr>
              <a:t> „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kapcsolódó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terek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ja-JP" altLang="hu-HU" sz="2200" b="1" dirty="0">
                <a:latin typeface="Times New Roman" charset="0"/>
                <a:cs typeface="Times New Roman" charset="0"/>
              </a:rPr>
              <a:t>”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2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200" dirty="0" err="1">
                <a:latin typeface="Times New Roman" charset="0"/>
                <a:cs typeface="Times New Roman" charset="0"/>
              </a:rPr>
              <a:t>Várostérségi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közlekedés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elsősorban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kisváros-térségi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települési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hivatásforgalmi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kerékpárutak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építésével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kapcsolódó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fejlesztésével</a:t>
            </a:r>
            <a:r>
              <a:rPr lang="hu-HU" sz="2200" dirty="0">
                <a:latin typeface="Times New Roman" charset="0"/>
                <a:cs typeface="Times New Roman" charset="0"/>
              </a:rPr>
              <a:t>. A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mozgás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használatú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tereinek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infrastruktúrájának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dirty="0">
                <a:latin typeface="Times New Roman" charset="0"/>
                <a:cs typeface="Times New Roman" charset="0"/>
              </a:rPr>
              <a:t> (MOST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program</a:t>
            </a:r>
            <a:r>
              <a:rPr lang="hu-HU" sz="2200" dirty="0">
                <a:latin typeface="Times New Roman" charset="0"/>
                <a:cs typeface="Times New Roman" charset="0"/>
              </a:rPr>
              <a:t>),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kapcsolódó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létesítmények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eszköz-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infrastrukturális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valamint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egyéb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Természeti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kulturális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erőforrások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valamint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ezekhez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hozzáférhetőség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200" dirty="0">
                <a:latin typeface="Times New Roman" charset="0"/>
                <a:cs typeface="Times New Roman" charset="0"/>
              </a:rPr>
              <a:t> (</a:t>
            </a:r>
            <a:r>
              <a:rPr lang="hu-HU" sz="2200" dirty="0" err="1">
                <a:latin typeface="Times New Roman" charset="0"/>
                <a:cs typeface="Times New Roman" charset="0"/>
              </a:rPr>
              <a:t>pl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örökséghasznosítás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védelem</a:t>
            </a:r>
            <a:r>
              <a:rPr lang="hu-HU" sz="2200" dirty="0">
                <a:latin typeface="Times New Roman" charset="0"/>
                <a:cs typeface="Times New Roman" charset="0"/>
              </a:rPr>
              <a:t>). </a:t>
            </a:r>
          </a:p>
          <a:p>
            <a:pPr algn="just" eaLnBrk="0" hangingPunct="0">
              <a:spcBef>
                <a:spcPct val="20000"/>
              </a:spcBef>
            </a:pPr>
            <a:endParaRPr lang="hu-HU" sz="2200" dirty="0">
              <a:latin typeface="Times New Roman" charset="0"/>
              <a:cs typeface="Times New Roman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 smtClean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fejlesztésekt</a:t>
            </a:r>
            <a:r>
              <a:rPr lang="hu-HU" dirty="0" smtClean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TOP-ban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TOP-ban</a:t>
            </a:r>
            <a:endParaRPr lang="hu-HU" b="0" dirty="0">
              <a:latin typeface="Californian FB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buFont typeface="Wingdings" charset="0"/>
              <a:buChar char="ü"/>
            </a:pPr>
            <a:r>
              <a:rPr lang="hu-HU" sz="2000" b="1" dirty="0">
                <a:latin typeface="Times New Roman" charset="0"/>
                <a:cs typeface="Times New Roman" charset="0"/>
              </a:rPr>
              <a:t>6.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000" b="1" dirty="0">
                <a:latin typeface="Times New Roman" charset="0"/>
                <a:cs typeface="Times New Roman" charset="0"/>
              </a:rPr>
              <a:t>: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Megyei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emberi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erőforrás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000" b="1" dirty="0">
                <a:latin typeface="Times New Roman" charset="0"/>
                <a:cs typeface="Times New Roman" charset="0"/>
              </a:rPr>
              <a:t>,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befogadás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foglalkoztatás-ösztönzés</a:t>
            </a:r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 eaLnBrk="0" hangingPunct="0"/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 eaLnBrk="0" hangingPunct="0"/>
            <a:r>
              <a:rPr lang="hu-HU" sz="2000" dirty="0">
                <a:latin typeface="Times New Roman" charset="0"/>
                <a:cs typeface="Times New Roman" charset="0"/>
              </a:rPr>
              <a:t>A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keretében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tervezett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intézkedések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mindegyike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esetén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kiemelt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jelentőségű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célcsoportnak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tekintendők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civil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kezdeményezések</a:t>
            </a:r>
            <a:r>
              <a:rPr lang="hu-HU" sz="2000" u="sng" dirty="0">
                <a:latin typeface="Times New Roman" charset="0"/>
                <a:cs typeface="Times New Roman" charset="0"/>
              </a:rPr>
              <a:t>.</a:t>
            </a:r>
          </a:p>
          <a:p>
            <a:pPr algn="just" eaLnBrk="0" hangingPunct="0">
              <a:buFont typeface="Wingdings" charset="0"/>
              <a:buChar char="ü"/>
            </a:pPr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b="1" dirty="0">
                <a:latin typeface="Times New Roman" charset="0"/>
                <a:cs typeface="Times New Roman" charset="0"/>
              </a:rPr>
              <a:t>1.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sz="2000" b="1" dirty="0">
                <a:latin typeface="Times New Roman" charset="0"/>
                <a:cs typeface="Times New Roman" charset="0"/>
              </a:rPr>
              <a:t>: 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foglalkoztatási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szint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megyei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alternatív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foglalkoztatás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bővítést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célzó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támogatásával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b="1" dirty="0">
                <a:latin typeface="Times New Roman" charset="0"/>
                <a:cs typeface="Times New Roman" charset="0"/>
              </a:rPr>
              <a:t>2.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sz="2000" b="1" dirty="0">
                <a:latin typeface="Times New Roman" charset="0"/>
                <a:cs typeface="Times New Roman" charset="0"/>
              </a:rPr>
              <a:t>: 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munkavállalók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készségeinek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gazdaság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potenciális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igényeinek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közelítése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b="1" dirty="0">
                <a:latin typeface="Times New Roman" charset="0"/>
                <a:cs typeface="Times New Roman" charset="0"/>
              </a:rPr>
              <a:t>3.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sz="2000" b="1" dirty="0">
                <a:latin typeface="Times New Roman" charset="0"/>
                <a:cs typeface="Times New Roman" charset="0"/>
              </a:rPr>
              <a:t>: 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identitás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növelése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–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az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egyének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lakóhely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közötti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kapcsolat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erősítése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</a:pPr>
            <a:endParaRPr lang="hu-HU" sz="20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9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TOP-ban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buFont typeface="Wingdings" charset="0"/>
              <a:buChar char="ü"/>
            </a:pPr>
            <a:r>
              <a:rPr lang="hu-HU" sz="2000" b="1" dirty="0">
                <a:latin typeface="Times New Roman" charset="0"/>
                <a:cs typeface="Times New Roman" charset="0"/>
              </a:rPr>
              <a:t>6.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000" b="1" dirty="0">
                <a:latin typeface="Times New Roman" charset="0"/>
                <a:cs typeface="Times New Roman" charset="0"/>
              </a:rPr>
              <a:t>: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Megyei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emberi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erőforrás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000" b="1" dirty="0">
                <a:latin typeface="Times New Roman" charset="0"/>
                <a:cs typeface="Times New Roman" charset="0"/>
              </a:rPr>
              <a:t>,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befogadás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foglalkoztatás-ösztönzés</a:t>
            </a:r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 eaLnBrk="0" hangingPunct="0"/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 eaLnBrk="0" hangingPunct="0"/>
            <a:r>
              <a:rPr lang="hu-HU" sz="2000" dirty="0">
                <a:latin typeface="Times New Roman" charset="0"/>
                <a:cs typeface="Times New Roman" charset="0"/>
              </a:rPr>
              <a:t>A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keretében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tervezett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intézkedések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mindegyike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esetén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kiemelt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jelentőségű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célcsoportnak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tekintendők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civil</a:t>
            </a:r>
            <a:r>
              <a:rPr lang="hu-HU" sz="2000" u="sng" dirty="0">
                <a:latin typeface="Times New Roman" charset="0"/>
                <a:cs typeface="Times New Roman" charset="0"/>
              </a:rPr>
              <a:t> </a:t>
            </a:r>
            <a:r>
              <a:rPr lang="hu-HU" sz="2000" u="sng" dirty="0" err="1">
                <a:latin typeface="Times New Roman" charset="0"/>
                <a:cs typeface="Times New Roman" charset="0"/>
              </a:rPr>
              <a:t>kezdeményezések</a:t>
            </a:r>
            <a:r>
              <a:rPr lang="hu-HU" sz="2000" u="sng" dirty="0">
                <a:latin typeface="Times New Roman" charset="0"/>
                <a:cs typeface="Times New Roman" charset="0"/>
              </a:rPr>
              <a:t>.</a:t>
            </a:r>
          </a:p>
          <a:p>
            <a:pPr algn="just" eaLnBrk="0" hangingPunct="0">
              <a:buFont typeface="Wingdings" charset="0"/>
              <a:buChar char="ü"/>
            </a:pPr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b="1" dirty="0">
                <a:latin typeface="Times New Roman" charset="0"/>
                <a:cs typeface="Times New Roman" charset="0"/>
              </a:rPr>
              <a:t>1.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sz="2000" b="1" dirty="0">
                <a:latin typeface="Times New Roman" charset="0"/>
                <a:cs typeface="Times New Roman" charset="0"/>
              </a:rPr>
              <a:t>: 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foglalkoztatási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szint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javítása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megyei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alternatív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foglalkoztatás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bővítést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célzó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támogatásával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b="1" dirty="0">
                <a:latin typeface="Times New Roman" charset="0"/>
                <a:cs typeface="Times New Roman" charset="0"/>
              </a:rPr>
              <a:t>2.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sz="2000" b="1" dirty="0">
                <a:latin typeface="Times New Roman" charset="0"/>
                <a:cs typeface="Times New Roman" charset="0"/>
              </a:rPr>
              <a:t>: 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munkavállalók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készségeinek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gazdaság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potenciális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igényeinek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közelítése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b="1" dirty="0">
                <a:latin typeface="Times New Roman" charset="0"/>
                <a:cs typeface="Times New Roman" charset="0"/>
              </a:rPr>
              <a:t>3.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sz="2000" b="1" dirty="0">
                <a:latin typeface="Times New Roman" charset="0"/>
                <a:cs typeface="Times New Roman" charset="0"/>
              </a:rPr>
              <a:t>: 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identitás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növelése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–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az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egyének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lakóhely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közötti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kapcsolat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erősítése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</a:pPr>
            <a:endParaRPr lang="hu-HU" sz="20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3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TOP-ban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8280920" cy="4856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dirty="0">
                <a:latin typeface="Times New Roman" charset="0"/>
                <a:cs typeface="Times New Roman" charset="0"/>
              </a:rPr>
              <a:t>4. </a:t>
            </a:r>
            <a:r>
              <a:rPr lang="hu-HU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b="1" dirty="0">
                <a:latin typeface="Times New Roman" charset="0"/>
                <a:cs typeface="Times New Roman" charset="0"/>
              </a:rPr>
              <a:t>: </a:t>
            </a:r>
            <a:r>
              <a:rPr lang="hu-HU" b="1" dirty="0" err="1">
                <a:latin typeface="Times New Roman" charset="0"/>
                <a:cs typeface="Times New Roman" charset="0"/>
              </a:rPr>
              <a:t>Megyei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és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speciális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közösségfejlesztést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és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befogadást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támogató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fejlesztési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programok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endParaRPr lang="hu-HU" b="1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b="1" dirty="0">
                <a:latin typeface="Times New Roman" charset="0"/>
                <a:cs typeface="Times New Roman" charset="0"/>
              </a:rPr>
              <a:t>5. </a:t>
            </a:r>
            <a:r>
              <a:rPr lang="hu-HU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b="1" dirty="0">
                <a:latin typeface="Times New Roman" charset="0"/>
                <a:cs typeface="Times New Roman" charset="0"/>
              </a:rPr>
              <a:t>: A </a:t>
            </a:r>
            <a:r>
              <a:rPr lang="hu-HU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szerveződések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elősegítése</a:t>
            </a:r>
            <a:r>
              <a:rPr lang="hu-HU" b="1" dirty="0">
                <a:latin typeface="Times New Roman" charset="0"/>
                <a:cs typeface="Times New Roman" charset="0"/>
              </a:rPr>
              <a:t> (</a:t>
            </a:r>
            <a:r>
              <a:rPr lang="hu-HU" b="1" dirty="0" err="1">
                <a:latin typeface="Times New Roman" charset="0"/>
                <a:cs typeface="Times New Roman" charset="0"/>
              </a:rPr>
              <a:t>civil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b="1" dirty="0">
                <a:latin typeface="Times New Roman" charset="0"/>
                <a:cs typeface="Times New Roman" charset="0"/>
              </a:rPr>
              <a:t>) – </a:t>
            </a:r>
            <a:r>
              <a:rPr lang="hu-HU" b="1" dirty="0" err="1">
                <a:latin typeface="Times New Roman" charset="0"/>
                <a:cs typeface="Times New Roman" charset="0"/>
              </a:rPr>
              <a:t>a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civil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és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a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település</a:t>
            </a:r>
            <a:r>
              <a:rPr lang="hu-HU" b="1" dirty="0">
                <a:latin typeface="Times New Roman" charset="0"/>
                <a:cs typeface="Times New Roman" charset="0"/>
              </a:rPr>
              <a:t>/</a:t>
            </a:r>
            <a:r>
              <a:rPr lang="hu-HU" b="1" dirty="0" err="1">
                <a:latin typeface="Times New Roman" charset="0"/>
                <a:cs typeface="Times New Roman" charset="0"/>
              </a:rPr>
              <a:t>térség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közintézményei</a:t>
            </a:r>
            <a:r>
              <a:rPr lang="hu-HU" b="1" dirty="0">
                <a:latin typeface="Times New Roman" charset="0"/>
                <a:cs typeface="Times New Roman" charset="0"/>
              </a:rPr>
              <a:t>, </a:t>
            </a:r>
            <a:r>
              <a:rPr lang="hu-HU" b="1" dirty="0" err="1">
                <a:latin typeface="Times New Roman" charset="0"/>
                <a:cs typeface="Times New Roman" charset="0"/>
              </a:rPr>
              <a:t>valamint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a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lakosok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közötti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kapcsolat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erősítése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r>
              <a:rPr lang="hu-HU" dirty="0" err="1"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latin typeface="Times New Roman" charset="0"/>
                <a:cs typeface="Times New Roman" charset="0"/>
              </a:rPr>
              <a:t> EFOP 2. </a:t>
            </a:r>
            <a:r>
              <a:rPr lang="hu-HU" dirty="0" err="1">
                <a:latin typeface="Times New Roman" charset="0"/>
                <a:cs typeface="Times New Roman" charset="0"/>
              </a:rPr>
              <a:t>prioritásával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összhangban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azt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kiegészítve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célja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szerepének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erősítése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helyi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szinten</a:t>
            </a:r>
            <a:r>
              <a:rPr lang="hu-HU" dirty="0">
                <a:latin typeface="Times New Roman" charset="0"/>
                <a:cs typeface="Times New Roman" charset="0"/>
              </a:rPr>
              <a:t> (</a:t>
            </a:r>
            <a:r>
              <a:rPr lang="hu-HU" dirty="0" err="1"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szervezet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mint</a:t>
            </a:r>
            <a:r>
              <a:rPr lang="hu-HU" dirty="0">
                <a:latin typeface="Times New Roman" charset="0"/>
                <a:cs typeface="Times New Roman" charset="0"/>
              </a:rPr>
              <a:t> „</a:t>
            </a:r>
            <a:r>
              <a:rPr lang="hu-HU" dirty="0" err="1">
                <a:latin typeface="Times New Roman" charset="0"/>
                <a:cs typeface="Times New Roman" charset="0"/>
              </a:rPr>
              <a:t>híd</a:t>
            </a:r>
            <a:r>
              <a:rPr lang="ja-JP" altLang="hu-HU" dirty="0">
                <a:latin typeface="Times New Roman" charset="0"/>
                <a:cs typeface="Times New Roman" charset="0"/>
              </a:rPr>
              <a:t>”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emberek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és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köz-intézmények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között</a:t>
            </a:r>
            <a:r>
              <a:rPr lang="hu-HU" dirty="0">
                <a:latin typeface="Times New Roman" charset="0"/>
                <a:cs typeface="Times New Roman" charset="0"/>
              </a:rPr>
              <a:t>): </a:t>
            </a:r>
            <a:r>
              <a:rPr lang="hu-HU" dirty="0" err="1"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mint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közintézményeket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szféra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fejlesztésének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támogatása</a:t>
            </a:r>
            <a:r>
              <a:rPr lang="hu-HU" dirty="0">
                <a:latin typeface="Times New Roman" charset="0"/>
                <a:cs typeface="Times New Roman" charset="0"/>
              </a:rPr>
              <a:t>. </a:t>
            </a:r>
            <a:r>
              <a:rPr lang="hu-HU" dirty="0" err="1"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részét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képezi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kiemelt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jelentőségű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területeken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működő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programjainak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támogatása</a:t>
            </a:r>
            <a:r>
              <a:rPr lang="hu-HU" dirty="0">
                <a:latin typeface="Times New Roman" charset="0"/>
                <a:cs typeface="Times New Roman" charset="0"/>
              </a:rPr>
              <a:t> (</a:t>
            </a:r>
            <a:r>
              <a:rPr lang="hu-HU" dirty="0" err="1">
                <a:latin typeface="Times New Roman" charset="0"/>
                <a:cs typeface="Times New Roman" charset="0"/>
              </a:rPr>
              <a:t>többek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között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településfejlesztés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örökségvédelem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kulturális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és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szo-ciális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területen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egészséges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életmód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fizikai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aktivitás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és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befogadás</a:t>
            </a:r>
            <a:r>
              <a:rPr lang="hu-HU" dirty="0"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latin typeface="Times New Roman" charset="0"/>
                <a:cs typeface="Times New Roman" charset="0"/>
              </a:rPr>
              <a:t>szempontjából</a:t>
            </a:r>
            <a:r>
              <a:rPr lang="hu-HU" dirty="0">
                <a:latin typeface="Times New Roman" charset="0"/>
                <a:cs typeface="Times New Roman" charset="0"/>
              </a:rPr>
              <a:t>, </a:t>
            </a:r>
            <a:r>
              <a:rPr lang="hu-HU" dirty="0" err="1">
                <a:latin typeface="Times New Roman" charset="0"/>
                <a:cs typeface="Times New Roman" charset="0"/>
              </a:rPr>
              <a:t>stb</a:t>
            </a:r>
            <a:r>
              <a:rPr lang="hu-HU" dirty="0">
                <a:latin typeface="Times New Roman" charset="0"/>
                <a:cs typeface="Times New Roman" charset="0"/>
              </a:rPr>
              <a:t>.). </a:t>
            </a:r>
          </a:p>
          <a:p>
            <a:pPr algn="just"/>
            <a:endParaRPr lang="hu-HU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b="1" dirty="0">
                <a:latin typeface="Times New Roman" charset="0"/>
                <a:cs typeface="Times New Roman" charset="0"/>
              </a:rPr>
              <a:t>6. </a:t>
            </a:r>
            <a:r>
              <a:rPr lang="hu-HU" b="1" dirty="0" err="1">
                <a:latin typeface="Times New Roman" charset="0"/>
                <a:cs typeface="Times New Roman" charset="0"/>
              </a:rPr>
              <a:t>intézkedés</a:t>
            </a:r>
            <a:r>
              <a:rPr lang="hu-HU" b="1" dirty="0">
                <a:latin typeface="Times New Roman" charset="0"/>
                <a:cs typeface="Times New Roman" charset="0"/>
              </a:rPr>
              <a:t>: </a:t>
            </a:r>
            <a:r>
              <a:rPr lang="hu-HU" b="1" dirty="0" err="1">
                <a:latin typeface="Times New Roman" charset="0"/>
                <a:cs typeface="Times New Roman" charset="0"/>
              </a:rPr>
              <a:t>Helyi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foglalkoztatást</a:t>
            </a:r>
            <a:r>
              <a:rPr lang="hu-HU" b="1" dirty="0">
                <a:latin typeface="Times New Roman" charset="0"/>
                <a:cs typeface="Times New Roman" charset="0"/>
              </a:rPr>
              <a:t>, </a:t>
            </a:r>
            <a:r>
              <a:rPr lang="hu-HU" b="1" dirty="0" err="1">
                <a:latin typeface="Times New Roman" charset="0"/>
                <a:cs typeface="Times New Roman" charset="0"/>
              </a:rPr>
              <a:t>munkába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állást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és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családokat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segítő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programok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és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programalapú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b="1" dirty="0">
                <a:latin typeface="Times New Roman" charset="0"/>
                <a:cs typeface="Times New Roman" charset="0"/>
              </a:rPr>
              <a:t> (CLLD </a:t>
            </a:r>
            <a:r>
              <a:rPr lang="hu-HU" b="1" dirty="0" err="1">
                <a:latin typeface="Times New Roman" charset="0"/>
                <a:cs typeface="Times New Roman" charset="0"/>
              </a:rPr>
              <a:t>típusú</a:t>
            </a:r>
            <a:r>
              <a:rPr lang="hu-HU" b="1" dirty="0">
                <a:latin typeface="Times New Roman" charset="0"/>
                <a:cs typeface="Times New Roman" charset="0"/>
              </a:rPr>
              <a:t> </a:t>
            </a:r>
            <a:r>
              <a:rPr lang="hu-HU" b="1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b="1" dirty="0">
                <a:latin typeface="Times New Roman" charset="0"/>
                <a:cs typeface="Times New Roman" charset="0"/>
              </a:rPr>
              <a:t>) </a:t>
            </a:r>
            <a:endParaRPr lang="hu-HU" dirty="0">
              <a:latin typeface="Times New Roman" charset="0"/>
              <a:cs typeface="Times New Roman" charset="0"/>
            </a:endParaRPr>
          </a:p>
          <a:p>
            <a:pPr algn="just" eaLnBrk="0" hangingPunct="0">
              <a:spcBef>
                <a:spcPct val="20000"/>
              </a:spcBef>
            </a:pPr>
            <a:endParaRPr lang="hu-HU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fornian FB" pitchFamily="18" charset="0"/>
                <a:ea typeface="GungsuhChe" pitchFamily="49" charset="-127"/>
              </a:rPr>
              <a:t>    </a:t>
            </a:r>
            <a:br>
              <a:rPr lang="hu-HU" dirty="0" smtClean="0">
                <a:latin typeface="Californian FB" pitchFamily="18" charset="0"/>
                <a:ea typeface="GungsuhChe" pitchFamily="49" charset="-127"/>
              </a:rPr>
            </a:br>
            <a:r>
              <a:rPr lang="hu-HU" dirty="0">
                <a:latin typeface="Californian FB" pitchFamily="18" charset="0"/>
                <a:ea typeface="GungsuhChe" pitchFamily="49" charset="-127"/>
              </a:rPr>
              <a:t> </a:t>
            </a:r>
            <a:r>
              <a:rPr lang="hu-HU" dirty="0" smtClean="0">
                <a:latin typeface="Californian FB" pitchFamily="18" charset="0"/>
                <a:ea typeface="GungsuhChe" pitchFamily="49" charset="-127"/>
              </a:rPr>
              <a:t> </a:t>
            </a:r>
            <a:r>
              <a:rPr lang="hu-HU" dirty="0" smtClean="0"/>
              <a:t>2014-2020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hu-HU" sz="2400" dirty="0"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Char char="•"/>
            </a:pPr>
            <a:r>
              <a:rPr lang="hu-HU" sz="2200" dirty="0" err="1">
                <a:latin typeface="Times New Roman" charset="0"/>
                <a:cs typeface="Times New Roman" charset="0"/>
              </a:rPr>
              <a:t>Általános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jellegű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 lvl="1">
              <a:buFont typeface="Arial" charset="0"/>
              <a:buChar char="•"/>
            </a:pP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belső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működés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javítása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: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Emberi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Erőforrás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Fejlesztési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OP</a:t>
            </a:r>
          </a:p>
          <a:p>
            <a:pPr lvl="1">
              <a:buFont typeface="Arial" charset="0"/>
              <a:buChar char="•"/>
            </a:pP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informatikai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háttér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javítása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: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Gazdaságfejlesztési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Innovációs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OP</a:t>
            </a:r>
          </a:p>
          <a:p>
            <a:pPr lvl="1">
              <a:buFont typeface="Arial" charset="0"/>
              <a:buChar char="•"/>
            </a:pP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szakmai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programok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lebonyolítása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: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Emberi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Erőforrás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Fejlesztési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OP,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Gazdaságfejlesztési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Innovációs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OP,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továbbá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Környezeti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ea typeface="ＭＳ Ｐゴシック" charset="0"/>
                <a:cs typeface="Times New Roman" charset="0"/>
              </a:rPr>
              <a:t>Energiahatékonysági</a:t>
            </a:r>
            <a:r>
              <a:rPr lang="hu-HU" sz="2200" dirty="0">
                <a:latin typeface="Times New Roman" charset="0"/>
                <a:ea typeface="ＭＳ Ｐゴシック" charset="0"/>
                <a:cs typeface="Times New Roman" charset="0"/>
              </a:rPr>
              <a:t> OP</a:t>
            </a:r>
          </a:p>
          <a:p>
            <a:pPr>
              <a:buFont typeface="Arial" charset="0"/>
              <a:buChar char="•"/>
            </a:pP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Char char="•"/>
            </a:pPr>
            <a:r>
              <a:rPr lang="hu-HU" sz="2200" dirty="0" err="1">
                <a:latin typeface="Times New Roman" charset="0"/>
                <a:cs typeface="Times New Roman" charset="0"/>
              </a:rPr>
              <a:t>Területi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2200" dirty="0">
                <a:latin typeface="Times New Roman" charset="0"/>
                <a:cs typeface="Times New Roman" charset="0"/>
              </a:rPr>
              <a:t>: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Települési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Területfejlesztési</a:t>
            </a:r>
            <a:r>
              <a:rPr lang="hu-HU" sz="2200" dirty="0">
                <a:latin typeface="Times New Roman" charset="0"/>
                <a:cs typeface="Times New Roman" charset="0"/>
              </a:rPr>
              <a:t> OP,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Versenyképes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Közép-Magyarország</a:t>
            </a:r>
            <a:r>
              <a:rPr lang="hu-HU" sz="2200" dirty="0">
                <a:latin typeface="Times New Roman" charset="0"/>
                <a:cs typeface="Times New Roman" charset="0"/>
              </a:rPr>
              <a:t> OP</a:t>
            </a:r>
          </a:p>
          <a:p>
            <a:pPr marL="0" indent="0">
              <a:buNone/>
            </a:pPr>
            <a:endParaRPr lang="hu-HU" sz="2000" b="1" u="sng" dirty="0">
              <a:latin typeface="Californian FB" pitchFamily="18" charset="0"/>
            </a:endParaRPr>
          </a:p>
          <a:p>
            <a:pPr marL="0" indent="0">
              <a:buNone/>
            </a:pPr>
            <a:endParaRPr lang="hu-HU" sz="2000" dirty="0">
              <a:latin typeface="Californian FB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5961" y="7143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4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9685"/>
            <a:ext cx="6048672" cy="126876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Californian FB" pitchFamily="18" charset="0"/>
              </a:rPr>
              <a:t>     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EFOP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prioritási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tengelyei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közötti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előzetes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forrásmegosztás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/>
            </a:r>
            <a:b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</a:br>
            <a:endParaRPr lang="hu-HU" dirty="0">
              <a:latin typeface="Californian FB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hu-HU" sz="2000" dirty="0">
              <a:latin typeface="Californian FB" pitchFamily="18" charset="0"/>
            </a:endParaRP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8313" y="1125538"/>
            <a:ext cx="83534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endParaRPr lang="hu-HU" sz="2500" dirty="0">
              <a:solidFill>
                <a:srgbClr val="A69765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5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91952"/>
              </p:ext>
            </p:extLst>
          </p:nvPr>
        </p:nvGraphicFramePr>
        <p:xfrm>
          <a:off x="323528" y="1556792"/>
          <a:ext cx="8496300" cy="3960814"/>
        </p:xfrm>
        <a:graphic>
          <a:graphicData uri="http://schemas.openxmlformats.org/drawingml/2006/table">
            <a:tbl>
              <a:tblPr/>
              <a:tblGrid>
                <a:gridCol w="3711575"/>
                <a:gridCol w="2392363"/>
                <a:gridCol w="2392362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Prioritási</a:t>
                      </a: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tengely</a:t>
                      </a:r>
                      <a:endParaRPr kumimoji="0" lang="hu-H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Finanszírozó</a:t>
                      </a: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alap</a:t>
                      </a:r>
                      <a:endParaRPr kumimoji="0" lang="hu-H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Indikatív</a:t>
                      </a: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megoszlás</a:t>
                      </a:r>
                      <a:endParaRPr kumimoji="0" lang="hu-H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1.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Infrastrukturális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beruházások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társadalmi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befogadás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területén</a:t>
                      </a: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ERFA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15,11%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2.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Befogadó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társadalom</a:t>
                      </a: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ESZA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36,84%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3. Infrastrukturális beruházások a gyarapodó tudástőke területén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ERFA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20,24%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4. Gyarapodó tudástőke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ESZA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22,26%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5. Jó Állam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ESZA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4,04%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6.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Technikai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segítségnyújtás</a:t>
                      </a: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ESZA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1,48%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22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048672" cy="1268760"/>
          </a:xfrm>
        </p:spPr>
        <p:txBody>
          <a:bodyPr/>
          <a:lstStyle/>
          <a:p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1.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prioritás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: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Infrastrukturális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beruházások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társadalmi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befogadás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területén</a:t>
            </a:r>
            <a:r>
              <a:rPr lang="hu-HU" dirty="0">
                <a:latin typeface="Arial" charset="0"/>
                <a:cs typeface="Arial" charset="0"/>
              </a:rPr>
              <a:t/>
            </a:r>
            <a:br>
              <a:rPr lang="hu-HU" dirty="0">
                <a:latin typeface="Arial" charset="0"/>
                <a:cs typeface="Arial" charset="0"/>
              </a:rPr>
            </a:b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179388" y="1125538"/>
            <a:ext cx="8713787" cy="574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endParaRPr lang="hu-HU" sz="2200" dirty="0">
              <a:latin typeface="Arial" charset="0"/>
              <a:cs typeface="Arial" charset="0"/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68313" y="1989138"/>
            <a:ext cx="8229600" cy="3484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hu-HU" sz="2200" dirty="0" err="1" smtClean="0">
                <a:latin typeface="Times New Roman" charset="0"/>
                <a:cs typeface="Times New Roman" charset="0"/>
              </a:rPr>
              <a:t>Gyermekszegénység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elleni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fellépés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infrastrukturális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fejlesztései</a:t>
            </a:r>
            <a:endParaRPr lang="hu-HU" sz="2200" dirty="0" smtClean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 err="1" smtClean="0">
                <a:latin typeface="Times New Roman" charset="0"/>
                <a:cs typeface="Times New Roman" charset="0"/>
              </a:rPr>
              <a:t>Szegregátumok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megszüntetését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szolgáló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infrastrukturális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fejlesztések</a:t>
            </a:r>
            <a:endParaRPr lang="hu-HU" sz="2200" dirty="0" smtClean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 err="1" smtClean="0">
                <a:latin typeface="Times New Roman" charset="0"/>
                <a:cs typeface="Times New Roman" charset="0"/>
              </a:rPr>
              <a:t>Szociális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infrastruktúra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fejlesztése</a:t>
            </a:r>
            <a:endParaRPr lang="hu-HU" sz="2200" dirty="0" smtClean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 err="1" smtClean="0">
                <a:latin typeface="Times New Roman" charset="0"/>
                <a:cs typeface="Times New Roman" charset="0"/>
              </a:rPr>
              <a:t>Egészségügyi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infrastruktúra</a:t>
            </a:r>
            <a:r>
              <a:rPr lang="hu-HU" sz="2200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 smtClean="0">
                <a:latin typeface="Times New Roman" charset="0"/>
                <a:cs typeface="Times New Roman" charset="0"/>
              </a:rPr>
              <a:t>fejlesztése</a:t>
            </a:r>
            <a:endParaRPr lang="hu-HU" sz="2200" dirty="0" smtClean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b="1" dirty="0" err="1" smtClean="0">
                <a:latin typeface="Times New Roman" charset="0"/>
                <a:cs typeface="Times New Roman" charset="0"/>
              </a:rPr>
              <a:t>Társadalmi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aktivitást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és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társadalmi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kohézió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növelését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támogató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infrastrukturális</a:t>
            </a:r>
            <a:r>
              <a:rPr lang="hu-HU" sz="2200" b="1" dirty="0" smtClean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 smtClean="0">
                <a:latin typeface="Times New Roman" charset="0"/>
                <a:cs typeface="Times New Roman" charset="0"/>
              </a:rPr>
              <a:t>fejlesztések</a:t>
            </a:r>
            <a:endParaRPr lang="hu-HU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6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2.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prioritás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: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Befogadó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társadalom</a:t>
            </a:r>
            <a:endParaRPr lang="hu-HU" dirty="0"/>
          </a:p>
        </p:txBody>
      </p:sp>
      <p:sp>
        <p:nvSpPr>
          <p:cNvPr id="5" name="Rectangle 4"/>
          <p:cNvSpPr/>
          <p:nvPr/>
        </p:nvSpPr>
        <p:spPr>
          <a:xfrm>
            <a:off x="539552" y="1628800"/>
            <a:ext cx="7632848" cy="345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Foglalkoztathatóság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aktivitás</a:t>
            </a:r>
            <a:r>
              <a:rPr lang="hu-HU" sz="2200" b="1" dirty="0">
                <a:latin typeface="Times New Roman" charset="0"/>
                <a:cs typeface="Times New Roman" charset="0"/>
              </a:rPr>
              <a:t>,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kohézió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növelése</a:t>
            </a:r>
            <a:endParaRPr lang="hu-HU" sz="2200" b="1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Gyermekek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fiatalok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integrációjának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támogatása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Gyermekszegénység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csökkentése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Területi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leszakadási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folyamatok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megállítása</a:t>
            </a:r>
            <a:r>
              <a:rPr lang="hu-HU" sz="2200" dirty="0">
                <a:latin typeface="Times New Roman" charset="0"/>
                <a:cs typeface="Times New Roman" charset="0"/>
              </a:rPr>
              <a:t> (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szegregátumok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megszüntetése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mélyszegénységben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élők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felzárkózása</a:t>
            </a:r>
            <a:r>
              <a:rPr lang="hu-HU" sz="2200" dirty="0">
                <a:latin typeface="Times New Roman" charset="0"/>
                <a:cs typeface="Times New Roman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Egészségtudatosság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növelése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egészségfejlesztés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Minőségi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közszolgáltatásokhoz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hozzáférés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endParaRPr lang="hu-HU" sz="22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3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5.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prioritás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: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Jó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állam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828562"/>
            <a:ext cx="7920880" cy="307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Adminisztratív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terhek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komplex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csökkentése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átláthatóság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növelése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Rugalmas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reagáló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képességű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közigazgatási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szervezetrendszer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kialakítása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igazságügyi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igazságszolgáltatási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infrastruktúra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feladatellátás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korszerűsítése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>
                <a:latin typeface="Times New Roman" charset="0"/>
                <a:cs typeface="Times New Roman" charset="0"/>
              </a:rPr>
              <a:t>A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közigazgatás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emberi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kapacitásainak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endParaRPr lang="hu-HU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hu-HU" sz="2200" dirty="0">
                <a:latin typeface="Times New Roman" charset="0"/>
                <a:cs typeface="Times New Roman" charset="0"/>
              </a:rPr>
              <a:t>A </a:t>
            </a:r>
            <a:r>
              <a:rPr lang="hu-HU" sz="2200" dirty="0" err="1">
                <a:latin typeface="Times New Roman" charset="0"/>
                <a:cs typeface="Times New Roman" charset="0"/>
              </a:rPr>
              <a:t>közigazgatási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</a:t>
            </a:r>
            <a:endParaRPr lang="hu-HU" sz="22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1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EFOP-ban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551563"/>
            <a:ext cx="81369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 typeface="Wingdings" charset="0"/>
              <a:buChar char="ü"/>
            </a:pPr>
            <a:r>
              <a:rPr lang="hu-HU" sz="2200" b="1" dirty="0">
                <a:latin typeface="Times New Roman" charset="0"/>
                <a:cs typeface="Times New Roman" charset="0"/>
              </a:rPr>
              <a:t>1.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200" b="1" dirty="0">
                <a:latin typeface="Times New Roman" charset="0"/>
                <a:cs typeface="Times New Roman" charset="0"/>
              </a:rPr>
              <a:t>: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Minőségi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közszolgáltatásokhoz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való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hozzáférés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200" b="1" dirty="0">
                <a:latin typeface="Times New Roman" charset="0"/>
                <a:cs typeface="Times New Roman" charset="0"/>
              </a:rPr>
              <a:t> „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befogadó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célokat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szolgáló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intézmények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200" b="1" dirty="0">
                <a:latin typeface="Times New Roman" charset="0"/>
                <a:cs typeface="Times New Roman" charset="0"/>
              </a:rPr>
              <a:t>,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korszerűsítése</a:t>
            </a:r>
            <a:r>
              <a:rPr lang="hu-HU" sz="2200" b="1" dirty="0">
                <a:latin typeface="Times New Roman" charset="0"/>
                <a:cs typeface="Times New Roman" charset="0"/>
              </a:rPr>
              <a:t>,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bentlakásos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intézmények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kiváltása</a:t>
            </a:r>
            <a:r>
              <a:rPr lang="hu-HU" sz="2200" b="1" dirty="0">
                <a:latin typeface="Times New Roman" charset="0"/>
                <a:cs typeface="Times New Roman" charset="0"/>
              </a:rPr>
              <a:t>,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új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kapacitások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létesítése</a:t>
            </a:r>
            <a:r>
              <a:rPr lang="ja-JP" altLang="hu-HU" sz="2200" b="1" dirty="0">
                <a:latin typeface="Times New Roman" charset="0"/>
                <a:cs typeface="Times New Roman" charset="0"/>
              </a:rPr>
              <a:t>”</a:t>
            </a:r>
            <a:r>
              <a:rPr lang="hu-HU" sz="2200" b="1" dirty="0">
                <a:latin typeface="Times New Roman" charset="0"/>
                <a:cs typeface="Times New Roman" charset="0"/>
              </a:rPr>
              <a:t> </a:t>
            </a:r>
            <a:r>
              <a:rPr lang="hu-HU" sz="22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200" b="1" dirty="0">
              <a:latin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hu-HU" sz="2200" dirty="0">
              <a:latin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hu-HU" sz="2200" dirty="0">
                <a:latin typeface="Times New Roman" charset="0"/>
                <a:cs typeface="Times New Roman" charset="0"/>
              </a:rPr>
              <a:t>A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szolgáltatásokhoz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történő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hozzáférést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támogató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általános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jellegű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valósíthatók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meg</a:t>
            </a:r>
            <a:r>
              <a:rPr lang="hu-HU" sz="2200" dirty="0">
                <a:latin typeface="Times New Roman" charset="0"/>
                <a:cs typeface="Times New Roman" charset="0"/>
              </a:rPr>
              <a:t>.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egészségügyi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szociális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infrastruktúra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fejlesztések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esetében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egészségmegőrzésben</a:t>
            </a:r>
            <a:r>
              <a:rPr lang="hu-HU" sz="2200" dirty="0">
                <a:latin typeface="Times New Roman" charset="0"/>
                <a:cs typeface="Times New Roman" charset="0"/>
              </a:rPr>
              <a:t>,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azzal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igazoltan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összefüggő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fizikai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aktivitásban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a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szociális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szolgáltatásokban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érintett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civil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sz="2200" dirty="0">
                <a:latin typeface="Times New Roman" charset="0"/>
                <a:cs typeface="Times New Roman" charset="0"/>
              </a:rPr>
              <a:t> </a:t>
            </a:r>
            <a:r>
              <a:rPr lang="hu-HU" sz="2200" dirty="0" err="1">
                <a:latin typeface="Times New Roman" charset="0"/>
                <a:cs typeface="Times New Roman" charset="0"/>
              </a:rPr>
              <a:t>szerepe</a:t>
            </a:r>
            <a:r>
              <a:rPr lang="hu-HU" sz="2200" dirty="0">
                <a:latin typeface="Times New Roman" charset="0"/>
                <a:cs typeface="Times New Roman" charset="0"/>
              </a:rPr>
              <a:t>.</a:t>
            </a:r>
            <a:endParaRPr lang="hu-HU" sz="22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4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EFOP-ban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268760"/>
            <a:ext cx="8136904" cy="4478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 typeface="Wingdings" charset="0"/>
              <a:buChar char="ü"/>
            </a:pPr>
            <a:r>
              <a:rPr lang="hu-HU" sz="1900" b="1" dirty="0">
                <a:latin typeface="Times New Roman" charset="0"/>
                <a:cs typeface="Times New Roman" charset="0"/>
              </a:rPr>
              <a:t>1.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1900" b="1" dirty="0">
                <a:latin typeface="Times New Roman" charset="0"/>
                <a:cs typeface="Times New Roman" charset="0"/>
              </a:rPr>
              <a:t>: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aktivitás</a:t>
            </a:r>
            <a:r>
              <a:rPr lang="hu-HU" sz="1900" b="1" dirty="0">
                <a:latin typeface="Times New Roman" charset="0"/>
                <a:cs typeface="Times New Roman" charset="0"/>
              </a:rPr>
              <a:t>,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kohézió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növelése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1900" b="1" dirty="0">
                <a:latin typeface="Times New Roman" charset="0"/>
                <a:cs typeface="Times New Roman" charset="0"/>
              </a:rPr>
              <a:t> „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terek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a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fenntartható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megújulásra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képes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közösségekért</a:t>
            </a:r>
            <a:r>
              <a:rPr lang="hu-HU" sz="1900" b="1" dirty="0">
                <a:latin typeface="Times New Roman" charset="0"/>
                <a:cs typeface="Times New Roman" charset="0"/>
              </a:rPr>
              <a:t>,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az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aktív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szerepvállalás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erősítésére</a:t>
            </a:r>
            <a:r>
              <a:rPr lang="ja-JP" altLang="hu-HU" sz="1900" b="1" dirty="0">
                <a:latin typeface="Times New Roman" charset="0"/>
                <a:cs typeface="Times New Roman" charset="0"/>
              </a:rPr>
              <a:t>”</a:t>
            </a:r>
            <a:r>
              <a:rPr lang="hu-HU" sz="1900" b="1" dirty="0">
                <a:latin typeface="Times New Roman" charset="0"/>
                <a:cs typeface="Times New Roman" charset="0"/>
              </a:rPr>
              <a:t> </a:t>
            </a:r>
            <a:r>
              <a:rPr lang="hu-HU" sz="19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1900" b="1" dirty="0">
              <a:latin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hu-HU" sz="1900" dirty="0">
              <a:latin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hu-HU" sz="1900" dirty="0">
                <a:latin typeface="Times New Roman" charset="0"/>
                <a:cs typeface="Times New Roman" charset="0"/>
              </a:rPr>
              <a:t>A </a:t>
            </a:r>
            <a:r>
              <a:rPr lang="hu-HU" sz="19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terek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és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tekintetében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meglévő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illetve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funkcionálisan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megüresedett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ingatlanok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felújítása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bentlakásos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megvalósítását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lehetővé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tevő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funkcióváltás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eszközellátottság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szolgáltatóház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kialakítása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és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dirty="0">
                <a:latin typeface="Times New Roman" charset="0"/>
                <a:cs typeface="Times New Roman" charset="0"/>
              </a:rPr>
              <a:t>.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Az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aktív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szerepvállalás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erősítésénél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támogatásban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részesül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az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önkéntes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karitatív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hálózat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fizikai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és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informatikai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infrastruktúra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önkéntes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pontok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továbbá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e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hálózat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civil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szervezetekkel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egyházi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intézményekkel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önkormányzati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és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állami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intézményekkel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nemzetiségi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önkormányzatokkal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való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együttműködése</a:t>
            </a:r>
            <a:r>
              <a:rPr lang="hu-HU" sz="1900" dirty="0">
                <a:latin typeface="Times New Roman" charset="0"/>
                <a:cs typeface="Times New Roman" charset="0"/>
              </a:rPr>
              <a:t>.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Az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aktív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szerepvállalás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érdekében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megvalósul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karitatív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humanitárius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szervezetek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infrastrukturális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1900" dirty="0">
                <a:latin typeface="Times New Roman" charset="0"/>
                <a:cs typeface="Times New Roman" charset="0"/>
              </a:rPr>
              <a:t>, </a:t>
            </a:r>
            <a:r>
              <a:rPr lang="hu-HU" sz="1900" dirty="0" err="1">
                <a:latin typeface="Times New Roman" charset="0"/>
                <a:cs typeface="Times New Roman" charset="0"/>
              </a:rPr>
              <a:t>a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1900" dirty="0">
                <a:latin typeface="Times New Roman" charset="0"/>
                <a:cs typeface="Times New Roman" charset="0"/>
              </a:rPr>
              <a:t> </a:t>
            </a:r>
            <a:r>
              <a:rPr lang="hu-HU" sz="1900" dirty="0" err="1">
                <a:latin typeface="Times New Roman" charset="0"/>
                <a:cs typeface="Times New Roman" charset="0"/>
              </a:rPr>
              <a:t>bővítése</a:t>
            </a:r>
            <a:r>
              <a:rPr lang="hu-HU" sz="1900" dirty="0">
                <a:latin typeface="Times New Roman" charset="0"/>
                <a:cs typeface="Times New Roman" charset="0"/>
              </a:rPr>
              <a:t>.</a:t>
            </a:r>
            <a:endParaRPr lang="hu-HU" sz="19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4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Civil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fejlesztéseket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támogató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intézkedések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az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r>
              <a:rPr lang="hu-HU" dirty="0" err="1">
                <a:solidFill>
                  <a:srgbClr val="A69765"/>
                </a:solidFill>
                <a:latin typeface="Times New Roman" charset="0"/>
                <a:cs typeface="Times New Roman" charset="0"/>
              </a:rPr>
              <a:t>EFOP-ban</a:t>
            </a:r>
            <a:r>
              <a:rPr lang="hu-HU" dirty="0">
                <a:solidFill>
                  <a:srgbClr val="A69765"/>
                </a:solidFill>
                <a:latin typeface="Times New Roman" charset="0"/>
                <a:cs typeface="Times New Roman" charset="0"/>
              </a:rPr>
              <a:t> </a:t>
            </a:r>
            <a:endParaRPr lang="hu-HU" dirty="0">
              <a:latin typeface="Californian FB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26876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20000"/>
              </a:spcBef>
              <a:buFont typeface="Wingdings" charset="0"/>
              <a:buChar char="ü"/>
            </a:pPr>
            <a:r>
              <a:rPr lang="hu-HU" sz="2000" b="1" dirty="0">
                <a:latin typeface="Times New Roman" charset="0"/>
                <a:cs typeface="Times New Roman" charset="0"/>
              </a:rPr>
              <a:t>2.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prioritási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tengely</a:t>
            </a:r>
            <a:r>
              <a:rPr lang="hu-HU" sz="2000" b="1" dirty="0">
                <a:latin typeface="Times New Roman" charset="0"/>
                <a:cs typeface="Times New Roman" charset="0"/>
              </a:rPr>
              <a:t>: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aktivitás</a:t>
            </a:r>
            <a:r>
              <a:rPr lang="hu-HU" sz="2000" b="1" dirty="0">
                <a:latin typeface="Times New Roman" charset="0"/>
                <a:cs typeface="Times New Roman" charset="0"/>
              </a:rPr>
              <a:t>,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társadalmi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kohézió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növelése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alatt</a:t>
            </a:r>
            <a:r>
              <a:rPr lang="hu-HU" sz="2000" b="1" dirty="0">
                <a:latin typeface="Times New Roman" charset="0"/>
                <a:cs typeface="Times New Roman" charset="0"/>
              </a:rPr>
              <a:t> „A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gyermekek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fiatalok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képességeinek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kibontakoztatása</a:t>
            </a:r>
            <a:r>
              <a:rPr lang="ja-JP" altLang="hu-HU" sz="2000" b="1" dirty="0">
                <a:latin typeface="Times New Roman" charset="0"/>
                <a:cs typeface="Times New Roman" charset="0"/>
              </a:rPr>
              <a:t>”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b="1" dirty="0" err="1">
                <a:latin typeface="Times New Roman" charset="0"/>
                <a:cs typeface="Times New Roman" charset="0"/>
              </a:rPr>
              <a:t>intézkedés</a:t>
            </a:r>
            <a:endParaRPr lang="hu-HU" sz="2000" b="1" dirty="0">
              <a:latin typeface="Times New Roman" charset="0"/>
              <a:cs typeface="Times New Roman" charset="0"/>
            </a:endParaRPr>
          </a:p>
          <a:p>
            <a:pPr algn="just"/>
            <a:endParaRPr lang="hu-HU" sz="2000" dirty="0">
              <a:latin typeface="Times New Roman" charset="0"/>
              <a:cs typeface="Times New Roman" charset="0"/>
            </a:endParaRPr>
          </a:p>
          <a:p>
            <a:pPr algn="just"/>
            <a:r>
              <a:rPr lang="hu-HU" sz="2000" dirty="0">
                <a:latin typeface="Times New Roman" charset="0"/>
                <a:cs typeface="Times New Roman" charset="0"/>
              </a:rPr>
              <a:t>A </a:t>
            </a:r>
            <a:r>
              <a:rPr lang="hu-HU" sz="2000" dirty="0" err="1">
                <a:latin typeface="Times New Roman" charset="0"/>
                <a:cs typeface="Times New Roman" charset="0"/>
              </a:rPr>
              <a:t>fiatalok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helyi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aktivitását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támogató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rendszer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kialakítását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kezelését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valamint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korosztályt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közvetlenül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körülvevő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szakmai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környezet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komplex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ifjúsági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szolgáltatásokat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nyújtó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hálózatok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bővítése</a:t>
            </a:r>
            <a:r>
              <a:rPr lang="hu-HU" sz="2000" dirty="0">
                <a:latin typeface="Times New Roman" charset="0"/>
                <a:cs typeface="Times New Roman" charset="0"/>
              </a:rPr>
              <a:t>.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Elsősorban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települési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ifjúsági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munka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részeként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az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önkormányzatok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érzékenyítése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támogatása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ifjúsági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közösségek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fejlesztése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az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ifjúsági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elérhetővé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tétele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hátrányos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helyzetű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célcsoportok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számára</a:t>
            </a:r>
            <a:r>
              <a:rPr lang="hu-HU" sz="2000" dirty="0">
                <a:latin typeface="Times New Roman" charset="0"/>
                <a:cs typeface="Times New Roman" charset="0"/>
              </a:rPr>
              <a:t>,</a:t>
            </a:r>
            <a:r>
              <a:rPr lang="hu-HU" sz="2000" b="1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a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információs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szolgáltatások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közösségi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terek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működtetése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közösség-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és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kompetenciafejlesztő</a:t>
            </a:r>
            <a:r>
              <a:rPr lang="hu-HU" sz="2000" dirty="0">
                <a:latin typeface="Times New Roman" charset="0"/>
                <a:cs typeface="Times New Roman" charset="0"/>
              </a:rPr>
              <a:t>, </a:t>
            </a:r>
            <a:r>
              <a:rPr lang="hu-HU" sz="2000" dirty="0" err="1">
                <a:latin typeface="Times New Roman" charset="0"/>
                <a:cs typeface="Times New Roman" charset="0"/>
              </a:rPr>
              <a:t>tehetséggondozó</a:t>
            </a:r>
            <a:r>
              <a:rPr lang="hu-HU" sz="2000" dirty="0">
                <a:latin typeface="Times New Roman" charset="0"/>
                <a:cs typeface="Times New Roman" charset="0"/>
              </a:rPr>
              <a:t> </a:t>
            </a:r>
            <a:r>
              <a:rPr lang="hu-HU" sz="2000" dirty="0" err="1">
                <a:latin typeface="Times New Roman" charset="0"/>
                <a:cs typeface="Times New Roman" charset="0"/>
              </a:rPr>
              <a:t>programok</a:t>
            </a:r>
            <a:r>
              <a:rPr lang="hu-HU" sz="2000" dirty="0">
                <a:latin typeface="Times New Roman" charset="0"/>
                <a:cs typeface="Times New Roman" charset="0"/>
              </a:rPr>
              <a:t>. </a:t>
            </a:r>
            <a:endParaRPr lang="hu-HU" sz="20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5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zpi_ppt_sabl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szpi_ppt_sablon</Template>
  <TotalTime>344</TotalTime>
  <Words>1437</Words>
  <Application>Microsoft Macintosh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szpi_ppt_sablon</vt:lpstr>
      <vt:lpstr>Civil forrásteremtés 2014-2020</vt:lpstr>
      <vt:lpstr>       2014-2020 </vt:lpstr>
      <vt:lpstr>     EFOP prioritási tengelyei közötti előzetes forrásmegosztás </vt:lpstr>
      <vt:lpstr>1. prioritás: Infrastrukturális beruházások a társadalmi befogadás területén </vt:lpstr>
      <vt:lpstr>2. prioritás: Befogadó társadalom</vt:lpstr>
      <vt:lpstr>5. prioritás: Jó állam</vt:lpstr>
      <vt:lpstr>Civil fejlesztéseket támogató intézkedések az EFOP-ban </vt:lpstr>
      <vt:lpstr>Civil fejlesztéseket támogató intézkedések az EFOP-ban </vt:lpstr>
      <vt:lpstr>Civil fejlesztéseket támogató intézkedések az EFOP-ban </vt:lpstr>
      <vt:lpstr>Civil fejlesztéseket támogató intézkedések a GINOP-ban</vt:lpstr>
      <vt:lpstr>Civil fejlesztéseket támogató intézkedések a GINOP-ban</vt:lpstr>
      <vt:lpstr>Civil fejlesztéseket támogató intézkedések a GINOP-ban</vt:lpstr>
      <vt:lpstr>Civil fejlesztéseket támogató intézkedések a TOP-ban</vt:lpstr>
      <vt:lpstr>Civil fejlesztésekt támogató intézkedések a TOP-ban</vt:lpstr>
      <vt:lpstr>Civil fejlesztésekt támogató intézkedések a TOP-ban</vt:lpstr>
      <vt:lpstr>Civil fejlesztésekt támogató intézkedések a TOP-ban</vt:lpstr>
      <vt:lpstr>Civil fejlesztésekt támogató intézkedések a TOP-ban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Gyarmati Krisztina</dc:creator>
  <cp:lastModifiedBy>Szabolcs Varga</cp:lastModifiedBy>
  <cp:revision>36</cp:revision>
  <dcterms:created xsi:type="dcterms:W3CDTF">2012-03-20T10:56:24Z</dcterms:created>
  <dcterms:modified xsi:type="dcterms:W3CDTF">2014-02-19T08:40:09Z</dcterms:modified>
</cp:coreProperties>
</file>